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0"/>
  </p:notesMasterIdLst>
  <p:sldIdLst>
    <p:sldId id="256" r:id="rId2"/>
    <p:sldId id="257" r:id="rId3"/>
    <p:sldId id="272" r:id="rId4"/>
    <p:sldId id="273" r:id="rId5"/>
    <p:sldId id="274" r:id="rId6"/>
    <p:sldId id="266" r:id="rId7"/>
    <p:sldId id="278" r:id="rId8"/>
    <p:sldId id="27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60" autoAdjust="0"/>
    <p:restoredTop sz="94660"/>
  </p:normalViewPr>
  <p:slideViewPr>
    <p:cSldViewPr snapToGrid="0">
      <p:cViewPr varScale="1">
        <p:scale>
          <a:sx n="118" d="100"/>
          <a:sy n="118" d="100"/>
        </p:scale>
        <p:origin x="41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C1772-439B-432E-815C-56305A6413D7}"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C1949-54AF-4E8A-A95A-304728E7B6F4}" type="slidenum">
              <a:rPr lang="en-US" smtClean="0"/>
              <a:t>‹#›</a:t>
            </a:fld>
            <a:endParaRPr lang="en-US"/>
          </a:p>
        </p:txBody>
      </p:sp>
    </p:spTree>
    <p:extLst>
      <p:ext uri="{BB962C8B-B14F-4D97-AF65-F5344CB8AC3E}">
        <p14:creationId xmlns:p14="http://schemas.microsoft.com/office/powerpoint/2010/main" val="406173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a:t>
            </a:r>
            <a:r>
              <a:rPr lang="en-US" dirty="0" err="1"/>
              <a:t>Debrowski</a:t>
            </a:r>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2</a:t>
            </a:fld>
            <a:endParaRPr lang="en-US"/>
          </a:p>
        </p:txBody>
      </p:sp>
    </p:spTree>
    <p:extLst>
      <p:ext uri="{BB962C8B-B14F-4D97-AF65-F5344CB8AC3E}">
        <p14:creationId xmlns:p14="http://schemas.microsoft.com/office/powerpoint/2010/main" val="375252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Manny</a:t>
            </a:r>
          </a:p>
        </p:txBody>
      </p:sp>
      <p:sp>
        <p:nvSpPr>
          <p:cNvPr id="4" name="Slide Number Placeholder 3"/>
          <p:cNvSpPr>
            <a:spLocks noGrp="1"/>
          </p:cNvSpPr>
          <p:nvPr>
            <p:ph type="sldNum" sz="quarter" idx="5"/>
          </p:nvPr>
        </p:nvSpPr>
        <p:spPr/>
        <p:txBody>
          <a:bodyPr/>
          <a:lstStyle/>
          <a:p>
            <a:fld id="{369C1949-54AF-4E8A-A95A-304728E7B6F4}" type="slidenum">
              <a:rPr lang="en-US" smtClean="0"/>
              <a:t>3</a:t>
            </a:fld>
            <a:endParaRPr lang="en-US"/>
          </a:p>
        </p:txBody>
      </p:sp>
    </p:spTree>
    <p:extLst>
      <p:ext uri="{BB962C8B-B14F-4D97-AF65-F5344CB8AC3E}">
        <p14:creationId xmlns:p14="http://schemas.microsoft.com/office/powerpoint/2010/main" val="192256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 </a:t>
            </a:r>
            <a:r>
              <a:rPr lang="en-US" dirty="0" err="1"/>
              <a:t>Peyser</a:t>
            </a:r>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4</a:t>
            </a:fld>
            <a:endParaRPr lang="en-US"/>
          </a:p>
        </p:txBody>
      </p:sp>
    </p:spTree>
    <p:extLst>
      <p:ext uri="{BB962C8B-B14F-4D97-AF65-F5344CB8AC3E}">
        <p14:creationId xmlns:p14="http://schemas.microsoft.com/office/powerpoint/2010/main" val="263259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Aakash</a:t>
            </a:r>
          </a:p>
        </p:txBody>
      </p:sp>
      <p:sp>
        <p:nvSpPr>
          <p:cNvPr id="4" name="Slide Number Placeholder 3"/>
          <p:cNvSpPr>
            <a:spLocks noGrp="1"/>
          </p:cNvSpPr>
          <p:nvPr>
            <p:ph type="sldNum" sz="quarter" idx="5"/>
          </p:nvPr>
        </p:nvSpPr>
        <p:spPr/>
        <p:txBody>
          <a:bodyPr/>
          <a:lstStyle/>
          <a:p>
            <a:fld id="{369C1949-54AF-4E8A-A95A-304728E7B6F4}" type="slidenum">
              <a:rPr lang="en-US" smtClean="0"/>
              <a:t>5</a:t>
            </a:fld>
            <a:endParaRPr lang="en-US"/>
          </a:p>
        </p:txBody>
      </p:sp>
    </p:spTree>
    <p:extLst>
      <p:ext uri="{BB962C8B-B14F-4D97-AF65-F5344CB8AC3E}">
        <p14:creationId xmlns:p14="http://schemas.microsoft.com/office/powerpoint/2010/main" val="228526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a:p>
            <a:r>
              <a:rPr lang="en-US" dirty="0"/>
              <a:t>1.) The statistics from 2002-2019 show that an increase in passing yards also led to additional success in offensive production with an increase in passing touchdowns over that same period. </a:t>
            </a:r>
          </a:p>
        </p:txBody>
      </p:sp>
      <p:sp>
        <p:nvSpPr>
          <p:cNvPr id="4" name="Slide Number Placeholder 3"/>
          <p:cNvSpPr>
            <a:spLocks noGrp="1"/>
          </p:cNvSpPr>
          <p:nvPr>
            <p:ph type="sldNum" sz="quarter" idx="5"/>
          </p:nvPr>
        </p:nvSpPr>
        <p:spPr/>
        <p:txBody>
          <a:bodyPr/>
          <a:lstStyle/>
          <a:p>
            <a:fld id="{369C1949-54AF-4E8A-A95A-304728E7B6F4}" type="slidenum">
              <a:rPr lang="en-US" smtClean="0"/>
              <a:t>6</a:t>
            </a:fld>
            <a:endParaRPr lang="en-US"/>
          </a:p>
        </p:txBody>
      </p:sp>
    </p:spTree>
    <p:extLst>
      <p:ext uri="{BB962C8B-B14F-4D97-AF65-F5344CB8AC3E}">
        <p14:creationId xmlns:p14="http://schemas.microsoft.com/office/powerpoint/2010/main" val="251225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Trey (I’ll do the entire site walkthrough and we can answer any questions as they arise)</a:t>
            </a:r>
          </a:p>
        </p:txBody>
      </p:sp>
      <p:sp>
        <p:nvSpPr>
          <p:cNvPr id="4" name="Slide Number Placeholder 3"/>
          <p:cNvSpPr>
            <a:spLocks noGrp="1"/>
          </p:cNvSpPr>
          <p:nvPr>
            <p:ph type="sldNum" sz="quarter" idx="5"/>
          </p:nvPr>
        </p:nvSpPr>
        <p:spPr/>
        <p:txBody>
          <a:bodyPr/>
          <a:lstStyle/>
          <a:p>
            <a:fld id="{369C1949-54AF-4E8A-A95A-304728E7B6F4}" type="slidenum">
              <a:rPr lang="en-US" smtClean="0"/>
              <a:t>7</a:t>
            </a:fld>
            <a:endParaRPr lang="en-US"/>
          </a:p>
        </p:txBody>
      </p:sp>
    </p:spTree>
    <p:extLst>
      <p:ext uri="{BB962C8B-B14F-4D97-AF65-F5344CB8AC3E}">
        <p14:creationId xmlns:p14="http://schemas.microsoft.com/office/powerpoint/2010/main" val="384878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369C1949-54AF-4E8A-A95A-304728E7B6F4}" type="slidenum">
              <a:rPr lang="en-US" smtClean="0"/>
              <a:t>8</a:t>
            </a:fld>
            <a:endParaRPr lang="en-US"/>
          </a:p>
        </p:txBody>
      </p:sp>
    </p:spTree>
    <p:extLst>
      <p:ext uri="{BB962C8B-B14F-4D97-AF65-F5344CB8AC3E}">
        <p14:creationId xmlns:p14="http://schemas.microsoft.com/office/powerpoint/2010/main" val="3505661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E2C9402-1F72-4F77-A3A7-230B1355E057}"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9799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2151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5620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790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164669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4027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35189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6094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2866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78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21267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52836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4340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667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9312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C9DEE-7190-4316-BC0B-ED392309E420}"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721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13368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006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E2C9402-1F72-4F77-A3A7-230B1355E057}" type="slidenum">
              <a:rPr lang="en-US" smtClean="0"/>
              <a:t>‹#›</a:t>
            </a:fld>
            <a:endParaRPr lang="en-US"/>
          </a:p>
        </p:txBody>
      </p:sp>
    </p:spTree>
    <p:extLst>
      <p:ext uri="{BB962C8B-B14F-4D97-AF65-F5344CB8AC3E}">
        <p14:creationId xmlns:p14="http://schemas.microsoft.com/office/powerpoint/2010/main" val="304137844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nflproject.herokuapp.com/plo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0.gif"/><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hyperlink" Target="https://nflproject.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38F1-147D-4265-911B-887DDEB37D95}"/>
              </a:ext>
            </a:extLst>
          </p:cNvPr>
          <p:cNvSpPr>
            <a:spLocks noGrp="1"/>
          </p:cNvSpPr>
          <p:nvPr>
            <p:ph type="title"/>
          </p:nvPr>
        </p:nvSpPr>
        <p:spPr>
          <a:xfrm>
            <a:off x="2388951" y="417347"/>
            <a:ext cx="7414097" cy="1337313"/>
          </a:xfrm>
        </p:spPr>
        <p:txBody>
          <a:bodyPr>
            <a:normAutofit fontScale="90000"/>
          </a:bodyPr>
          <a:lstStyle/>
          <a:p>
            <a:pPr algn="ctr"/>
            <a:r>
              <a:rPr lang="en-US" sz="6000" dirty="0"/>
              <a:t>NFL Offensive Stats: Passing is winning</a:t>
            </a:r>
          </a:p>
        </p:txBody>
      </p:sp>
      <p:sp>
        <p:nvSpPr>
          <p:cNvPr id="3" name="Subtitle 2">
            <a:extLst>
              <a:ext uri="{FF2B5EF4-FFF2-40B4-BE49-F238E27FC236}">
                <a16:creationId xmlns:a16="http://schemas.microsoft.com/office/drawing/2014/main" id="{9C6E533F-55F3-4702-9850-F630CC64FA27}"/>
              </a:ext>
            </a:extLst>
          </p:cNvPr>
          <p:cNvSpPr>
            <a:spLocks noGrp="1"/>
          </p:cNvSpPr>
          <p:nvPr>
            <p:ph sz="quarter" idx="13"/>
          </p:nvPr>
        </p:nvSpPr>
        <p:spPr/>
        <p:txBody>
          <a:bodyPr>
            <a:normAutofit lnSpcReduction="10000"/>
          </a:bodyPr>
          <a:lstStyle/>
          <a:p>
            <a:pPr algn="l"/>
            <a:endParaRPr lang="en-US" sz="2400" u="sng" dirty="0">
              <a:solidFill>
                <a:srgbClr val="002060"/>
              </a:solidFill>
            </a:endParaRPr>
          </a:p>
          <a:p>
            <a:pPr marL="0" indent="0" algn="l">
              <a:buNone/>
            </a:pPr>
            <a:r>
              <a:rPr lang="en-US" sz="2400" u="sng" dirty="0">
                <a:solidFill>
                  <a:srgbClr val="002060"/>
                </a:solidFill>
              </a:rPr>
              <a:t>Group 4</a:t>
            </a:r>
          </a:p>
          <a:p>
            <a:pPr marL="0" indent="0" algn="l">
              <a:buNone/>
            </a:pPr>
            <a:r>
              <a:rPr lang="en-US" sz="2000" dirty="0">
                <a:solidFill>
                  <a:srgbClr val="002060"/>
                </a:solidFill>
              </a:rPr>
              <a:t>Trey griffin			                                                                                                                                    David (Manny) Cook-Francis                                                                                                                                                                                       Grant Grossman                                                                                                                                                                                                  Aakash Rahman                                                                                                                                                                                                    David </a:t>
            </a:r>
            <a:r>
              <a:rPr lang="en-US" sz="2000" dirty="0" err="1">
                <a:solidFill>
                  <a:srgbClr val="002060"/>
                </a:solidFill>
              </a:rPr>
              <a:t>Debrowski</a:t>
            </a:r>
            <a:r>
              <a:rPr lang="en-US" sz="2000" dirty="0">
                <a:solidFill>
                  <a:srgbClr val="002060"/>
                </a:solidFill>
              </a:rPr>
              <a:t>                                                                                                                                                                                                     Michael </a:t>
            </a:r>
            <a:r>
              <a:rPr lang="en-US" sz="2000" dirty="0" err="1">
                <a:solidFill>
                  <a:srgbClr val="002060"/>
                </a:solidFill>
              </a:rPr>
              <a:t>Peyser</a:t>
            </a:r>
            <a:endParaRPr lang="en-US" sz="2000" dirty="0">
              <a:solidFill>
                <a:srgbClr val="002060"/>
              </a:solidFill>
            </a:endParaRPr>
          </a:p>
          <a:p>
            <a:pPr algn="l"/>
            <a:endParaRPr lang="en-US" sz="2000" dirty="0">
              <a:solidFill>
                <a:srgbClr val="002060"/>
              </a:solidFill>
            </a:endParaRPr>
          </a:p>
        </p:txBody>
      </p:sp>
      <p:pic>
        <p:nvPicPr>
          <p:cNvPr id="8" name="Content Placeholder 7" descr="Logo, company name&#10;&#10;Description automatically generated">
            <a:extLst>
              <a:ext uri="{FF2B5EF4-FFF2-40B4-BE49-F238E27FC236}">
                <a16:creationId xmlns:a16="http://schemas.microsoft.com/office/drawing/2014/main" id="{C29FEEDC-24E2-4F0C-B283-093F5185E43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179276" y="1754660"/>
            <a:ext cx="4003589" cy="3573618"/>
          </a:xfrm>
        </p:spPr>
      </p:pic>
    </p:spTree>
    <p:extLst>
      <p:ext uri="{BB962C8B-B14F-4D97-AF65-F5344CB8AC3E}">
        <p14:creationId xmlns:p14="http://schemas.microsoft.com/office/powerpoint/2010/main" val="11962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05521-DD22-4892-9507-A90AAD755917}"/>
              </a:ext>
            </a:extLst>
          </p:cNvPr>
          <p:cNvSpPr>
            <a:spLocks noGrp="1"/>
          </p:cNvSpPr>
          <p:nvPr>
            <p:ph type="title"/>
          </p:nvPr>
        </p:nvSpPr>
        <p:spPr/>
        <p:txBody>
          <a:bodyPr/>
          <a:lstStyle/>
          <a:p>
            <a:r>
              <a:rPr lang="en-US" dirty="0"/>
              <a:t>The Theme</a:t>
            </a:r>
          </a:p>
        </p:txBody>
      </p:sp>
      <p:pic>
        <p:nvPicPr>
          <p:cNvPr id="11" name="Content Placeholder 10" descr="A group of people posing for the camera&#10;&#10;Description automatically generated">
            <a:extLst>
              <a:ext uri="{FF2B5EF4-FFF2-40B4-BE49-F238E27FC236}">
                <a16:creationId xmlns:a16="http://schemas.microsoft.com/office/drawing/2014/main" id="{F2E8D125-7E0C-46BB-B70B-C74A5E326283}"/>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sp>
        <p:nvSpPr>
          <p:cNvPr id="5" name="Content Placeholder 4">
            <a:extLst>
              <a:ext uri="{FF2B5EF4-FFF2-40B4-BE49-F238E27FC236}">
                <a16:creationId xmlns:a16="http://schemas.microsoft.com/office/drawing/2014/main" id="{8BC25927-5679-47E2-8BD0-0B94A7EC9474}"/>
              </a:ext>
            </a:extLst>
          </p:cNvPr>
          <p:cNvSpPr>
            <a:spLocks noGrp="1"/>
          </p:cNvSpPr>
          <p:nvPr>
            <p:ph sz="quarter" idx="14"/>
          </p:nvPr>
        </p:nvSpPr>
        <p:spPr/>
        <p:txBody>
          <a:bodyPr/>
          <a:lstStyle/>
          <a:p>
            <a:pPr marL="0" indent="0">
              <a:buNone/>
            </a:pPr>
            <a:r>
              <a:rPr lang="en-US" cap="none" dirty="0">
                <a:solidFill>
                  <a:srgbClr val="002060"/>
                </a:solidFill>
                <a:latin typeface="Arial" panose="020B0604020202020204" pitchFamily="34" charset="0"/>
                <a:cs typeface="Arial" panose="020B0604020202020204" pitchFamily="34" charset="0"/>
              </a:rPr>
              <a:t>Since 2008, the NFL has seen a dramatic increase in the amount of offensive productive production, primarily in the area of passing yards. Our contention is that this offensive explosion in passing has led directly to the emergence of “pass first” offenses &amp; has forever changed the way the game is played.</a:t>
            </a:r>
          </a:p>
        </p:txBody>
      </p:sp>
    </p:spTree>
    <p:extLst>
      <p:ext uri="{BB962C8B-B14F-4D97-AF65-F5344CB8AC3E}">
        <p14:creationId xmlns:p14="http://schemas.microsoft.com/office/powerpoint/2010/main" val="6765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6-57A3-4F8E-842C-FC2A03700B7F}"/>
              </a:ext>
            </a:extLst>
          </p:cNvPr>
          <p:cNvSpPr>
            <a:spLocks noGrp="1"/>
          </p:cNvSpPr>
          <p:nvPr>
            <p:ph type="title"/>
          </p:nvPr>
        </p:nvSpPr>
        <p:spPr/>
        <p:txBody>
          <a:bodyPr/>
          <a:lstStyle/>
          <a:p>
            <a:r>
              <a:rPr lang="en-US" dirty="0"/>
              <a:t>The Coding Approach</a:t>
            </a:r>
          </a:p>
        </p:txBody>
      </p:sp>
      <p:pic>
        <p:nvPicPr>
          <p:cNvPr id="6" name="Content Placeholder 5">
            <a:extLst>
              <a:ext uri="{FF2B5EF4-FFF2-40B4-BE49-F238E27FC236}">
                <a16:creationId xmlns:a16="http://schemas.microsoft.com/office/drawing/2014/main" id="{65D0EEC7-B84D-40C5-A89C-D00A2B376C2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96144" y="2509837"/>
            <a:ext cx="4667250" cy="2419350"/>
          </a:xfrm>
        </p:spPr>
      </p:pic>
      <p:sp>
        <p:nvSpPr>
          <p:cNvPr id="4" name="Content Placeholder 3">
            <a:extLst>
              <a:ext uri="{FF2B5EF4-FFF2-40B4-BE49-F238E27FC236}">
                <a16:creationId xmlns:a16="http://schemas.microsoft.com/office/drawing/2014/main" id="{C309F64B-247A-44A8-9A09-72FAA5A4AF76}"/>
              </a:ext>
            </a:extLst>
          </p:cNvPr>
          <p:cNvSpPr>
            <a:spLocks noGrp="1"/>
          </p:cNvSpPr>
          <p:nvPr>
            <p:ph sz="quarter" idx="14"/>
          </p:nvPr>
        </p:nvSpPr>
        <p:spPr/>
        <p:txBody>
          <a:bodyPr>
            <a:normAutofit/>
          </a:bodyPr>
          <a:lstStyle/>
          <a:p>
            <a:r>
              <a:rPr lang="en-US" dirty="0"/>
              <a:t>Python for data import and munging</a:t>
            </a:r>
          </a:p>
          <a:p>
            <a:r>
              <a:rPr lang="en-US" dirty="0"/>
              <a:t>Mongos as our primary </a:t>
            </a:r>
            <a:r>
              <a:rPr lang="en-US" dirty="0" err="1"/>
              <a:t>db</a:t>
            </a:r>
            <a:r>
              <a:rPr lang="en-US" dirty="0"/>
              <a:t> tool</a:t>
            </a:r>
          </a:p>
          <a:p>
            <a:r>
              <a:rPr lang="en-US" dirty="0"/>
              <a:t>Flask for our webpage </a:t>
            </a:r>
          </a:p>
          <a:p>
            <a:r>
              <a:rPr lang="en-US" dirty="0"/>
              <a:t>Html for style </a:t>
            </a:r>
          </a:p>
          <a:p>
            <a:r>
              <a:rPr lang="en-US" dirty="0" err="1"/>
              <a:t>Javascript</a:t>
            </a:r>
            <a:r>
              <a:rPr lang="en-US" dirty="0"/>
              <a:t>/d3/</a:t>
            </a:r>
            <a:r>
              <a:rPr lang="en-US" dirty="0" err="1"/>
              <a:t>plotly</a:t>
            </a:r>
            <a:r>
              <a:rPr lang="en-US" dirty="0"/>
              <a:t> for </a:t>
            </a:r>
            <a:r>
              <a:rPr lang="en-US" dirty="0" err="1"/>
              <a:t>graphes</a:t>
            </a:r>
            <a:r>
              <a:rPr lang="en-US" dirty="0"/>
              <a:t> </a:t>
            </a:r>
          </a:p>
          <a:p>
            <a:r>
              <a:rPr lang="en-US" dirty="0" err="1"/>
              <a:t>Greensock</a:t>
            </a:r>
            <a:r>
              <a:rPr lang="en-US" dirty="0"/>
              <a:t> for animations</a:t>
            </a:r>
          </a:p>
          <a:p>
            <a:endParaRPr lang="en-US" dirty="0"/>
          </a:p>
        </p:txBody>
      </p:sp>
    </p:spTree>
    <p:extLst>
      <p:ext uri="{BB962C8B-B14F-4D97-AF65-F5344CB8AC3E}">
        <p14:creationId xmlns:p14="http://schemas.microsoft.com/office/powerpoint/2010/main" val="68035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54E-E430-49DD-885F-7EF94AED09C4}"/>
              </a:ext>
            </a:extLst>
          </p:cNvPr>
          <p:cNvSpPr>
            <a:spLocks noGrp="1"/>
          </p:cNvSpPr>
          <p:nvPr>
            <p:ph type="title"/>
          </p:nvPr>
        </p:nvSpPr>
        <p:spPr/>
        <p:txBody>
          <a:bodyPr/>
          <a:lstStyle/>
          <a:p>
            <a:r>
              <a:rPr lang="en-US" dirty="0"/>
              <a:t>Data Merging Techniques</a:t>
            </a:r>
          </a:p>
        </p:txBody>
      </p:sp>
      <p:pic>
        <p:nvPicPr>
          <p:cNvPr id="6" name="Content Placeholder 5" descr="A person wearing a costume&#10;&#10;Description automatically generated">
            <a:extLst>
              <a:ext uri="{FF2B5EF4-FFF2-40B4-BE49-F238E27FC236}">
                <a16:creationId xmlns:a16="http://schemas.microsoft.com/office/drawing/2014/main" id="{EA82735F-CB4E-4FDF-BF44-9F07111A10B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62819" y="2500312"/>
            <a:ext cx="4533900" cy="2438400"/>
          </a:xfrm>
        </p:spPr>
      </p:pic>
      <p:sp>
        <p:nvSpPr>
          <p:cNvPr id="4" name="Content Placeholder 3">
            <a:extLst>
              <a:ext uri="{FF2B5EF4-FFF2-40B4-BE49-F238E27FC236}">
                <a16:creationId xmlns:a16="http://schemas.microsoft.com/office/drawing/2014/main" id="{50590280-09AD-4A36-A872-0AB665527BB9}"/>
              </a:ext>
            </a:extLst>
          </p:cNvPr>
          <p:cNvSpPr>
            <a:spLocks noGrp="1"/>
          </p:cNvSpPr>
          <p:nvPr>
            <p:ph sz="quarter" idx="14"/>
          </p:nvPr>
        </p:nvSpPr>
        <p:spPr/>
        <p:txBody>
          <a:bodyPr/>
          <a:lstStyle/>
          <a:p>
            <a:r>
              <a:rPr lang="en-US" dirty="0"/>
              <a:t>Data pulled from an API using python </a:t>
            </a:r>
          </a:p>
          <a:p>
            <a:r>
              <a:rPr lang="en-US" dirty="0"/>
              <a:t>Cleaned in python into 3 separate </a:t>
            </a:r>
            <a:r>
              <a:rPr lang="en-US" dirty="0" err="1"/>
              <a:t>dfs</a:t>
            </a:r>
            <a:r>
              <a:rPr lang="en-US" dirty="0"/>
              <a:t> (offense, defense, and </a:t>
            </a:r>
            <a:r>
              <a:rPr lang="en-US" dirty="0" err="1"/>
              <a:t>misc</a:t>
            </a:r>
            <a:r>
              <a:rPr lang="en-US" dirty="0"/>
              <a:t>)</a:t>
            </a:r>
          </a:p>
          <a:p>
            <a:r>
              <a:rPr lang="en-US" dirty="0"/>
              <a:t>Imported into mongo </a:t>
            </a:r>
          </a:p>
          <a:p>
            <a:endParaRPr lang="en-US" dirty="0"/>
          </a:p>
        </p:txBody>
      </p:sp>
    </p:spTree>
    <p:extLst>
      <p:ext uri="{BB962C8B-B14F-4D97-AF65-F5344CB8AC3E}">
        <p14:creationId xmlns:p14="http://schemas.microsoft.com/office/powerpoint/2010/main" val="227111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CB6F-6EE3-432D-8EAF-FDFD637C7A1F}"/>
              </a:ext>
            </a:extLst>
          </p:cNvPr>
          <p:cNvSpPr>
            <a:spLocks noGrp="1"/>
          </p:cNvSpPr>
          <p:nvPr>
            <p:ph type="title"/>
          </p:nvPr>
        </p:nvSpPr>
        <p:spPr>
          <a:xfrm>
            <a:off x="488093" y="17172"/>
            <a:ext cx="10396882" cy="1158140"/>
          </a:xfrm>
        </p:spPr>
        <p:txBody>
          <a:bodyPr/>
          <a:lstStyle/>
          <a:p>
            <a:r>
              <a:rPr lang="en-US" dirty="0"/>
              <a:t>The Visuals</a:t>
            </a:r>
          </a:p>
        </p:txBody>
      </p:sp>
      <p:pic>
        <p:nvPicPr>
          <p:cNvPr id="6" name="Content Placeholder 5">
            <a:extLst>
              <a:ext uri="{FF2B5EF4-FFF2-40B4-BE49-F238E27FC236}">
                <a16:creationId xmlns:a16="http://schemas.microsoft.com/office/drawing/2014/main" id="{49B62B94-BC9C-4711-BEA9-2ECCC43BEE7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88093" y="3268361"/>
            <a:ext cx="4032915" cy="2353963"/>
          </a:xfrm>
        </p:spPr>
      </p:pic>
      <p:sp>
        <p:nvSpPr>
          <p:cNvPr id="4" name="Content Placeholder 3">
            <a:extLst>
              <a:ext uri="{FF2B5EF4-FFF2-40B4-BE49-F238E27FC236}">
                <a16:creationId xmlns:a16="http://schemas.microsoft.com/office/drawing/2014/main" id="{C8A77D31-4328-40C6-BEAD-9DD50B2C4B8B}"/>
              </a:ext>
            </a:extLst>
          </p:cNvPr>
          <p:cNvSpPr>
            <a:spLocks noGrp="1"/>
          </p:cNvSpPr>
          <p:nvPr>
            <p:ph sz="quarter" idx="14"/>
          </p:nvPr>
        </p:nvSpPr>
        <p:spPr>
          <a:xfrm>
            <a:off x="5993971" y="1361872"/>
            <a:ext cx="5086538" cy="4012714"/>
          </a:xfrm>
        </p:spPr>
        <p:txBody>
          <a:bodyPr/>
          <a:lstStyle/>
          <a:p>
            <a:pPr marL="0" indent="0">
              <a:buNone/>
            </a:pPr>
            <a:r>
              <a:rPr lang="en-US" dirty="0">
                <a:solidFill>
                  <a:srgbClr val="002060"/>
                </a:solidFill>
                <a:hlinkClick r:id="rId4">
                  <a:extLst>
                    <a:ext uri="{A12FA001-AC4F-418D-AE19-62706E023703}">
                      <ahyp:hlinkClr xmlns:ahyp="http://schemas.microsoft.com/office/drawing/2018/hyperlinkcolor" val="tx"/>
                    </a:ext>
                  </a:extLst>
                </a:hlinkClick>
              </a:rPr>
              <a:t>https://nflproject.herokuapp.com/plots</a:t>
            </a:r>
            <a:endParaRPr lang="en-US" dirty="0">
              <a:solidFill>
                <a:srgbClr val="002060"/>
              </a:solidFill>
            </a:endParaRPr>
          </a:p>
          <a:p>
            <a:pPr marL="0" indent="0">
              <a:buNone/>
            </a:pPr>
            <a:r>
              <a:rPr lang="en-US" cap="none" dirty="0">
                <a:solidFill>
                  <a:srgbClr val="002060"/>
                </a:solidFill>
                <a:latin typeface="Arial" panose="020B0604020202020204" pitchFamily="34" charset="0"/>
                <a:cs typeface="Arial" panose="020B0604020202020204" pitchFamily="34" charset="0"/>
              </a:rPr>
              <a:t>Visualizations were built using </a:t>
            </a:r>
            <a:r>
              <a:rPr lang="en-US" cap="none" dirty="0" err="1">
                <a:solidFill>
                  <a:srgbClr val="002060"/>
                </a:solidFill>
                <a:latin typeface="Arial" panose="020B0604020202020204" pitchFamily="34" charset="0"/>
                <a:cs typeface="Arial" panose="020B0604020202020204" pitchFamily="34" charset="0"/>
              </a:rPr>
              <a:t>Plotly</a:t>
            </a:r>
            <a:r>
              <a:rPr lang="en-US" cap="none" dirty="0">
                <a:solidFill>
                  <a:srgbClr val="002060"/>
                </a:solidFill>
                <a:latin typeface="Arial" panose="020B0604020202020204" pitchFamily="34" charset="0"/>
                <a:cs typeface="Arial" panose="020B0604020202020204" pitchFamily="34" charset="0"/>
              </a:rPr>
              <a:t> for simple line graphs and D3 JS for our interactive visualization.</a:t>
            </a:r>
          </a:p>
          <a:p>
            <a:pPr marL="0" indent="0">
              <a:buNone/>
            </a:pPr>
            <a:r>
              <a:rPr lang="en-US" cap="none" dirty="0" err="1">
                <a:solidFill>
                  <a:srgbClr val="002060"/>
                </a:solidFill>
                <a:latin typeface="Arial" panose="020B0604020202020204" pitchFamily="34" charset="0"/>
                <a:cs typeface="Arial" panose="020B0604020202020204" pitchFamily="34" charset="0"/>
              </a:rPr>
              <a:t>GreenSock</a:t>
            </a:r>
            <a:r>
              <a:rPr lang="en-US" cap="none" dirty="0">
                <a:solidFill>
                  <a:srgbClr val="002060"/>
                </a:solidFill>
                <a:latin typeface="Arial" panose="020B0604020202020204" pitchFamily="34" charset="0"/>
                <a:cs typeface="Arial" panose="020B0604020202020204" pitchFamily="34" charset="0"/>
              </a:rPr>
              <a:t> Animation Platform powered our animations (including our lovely spinning graph). </a:t>
            </a:r>
          </a:p>
          <a:p>
            <a:pPr marL="0" indent="0">
              <a:buNone/>
            </a:pPr>
            <a:r>
              <a:rPr lang="en-US" cap="none" dirty="0">
                <a:solidFill>
                  <a:srgbClr val="002060"/>
                </a:solidFill>
                <a:latin typeface="Arial" panose="020B0604020202020204" pitchFamily="34" charset="0"/>
                <a:cs typeface="Arial" panose="020B0604020202020204" pitchFamily="34" charset="0"/>
              </a:rPr>
              <a:t>Built an easily replicable D3 circular </a:t>
            </a:r>
            <a:r>
              <a:rPr lang="en-US" cap="none" dirty="0" err="1">
                <a:solidFill>
                  <a:srgbClr val="002060"/>
                </a:solidFill>
                <a:latin typeface="Arial" panose="020B0604020202020204" pitchFamily="34" charset="0"/>
                <a:cs typeface="Arial" panose="020B0604020202020204" pitchFamily="34" charset="0"/>
              </a:rPr>
              <a:t>barchart</a:t>
            </a:r>
            <a:r>
              <a:rPr lang="en-US" cap="none" dirty="0">
                <a:solidFill>
                  <a:srgbClr val="002060"/>
                </a:solidFill>
                <a:latin typeface="Arial" panose="020B0604020202020204" pitchFamily="34" charset="0"/>
                <a:cs typeface="Arial" panose="020B0604020202020204" pitchFamily="34" charset="0"/>
              </a:rPr>
              <a:t> using a function.</a:t>
            </a:r>
          </a:p>
        </p:txBody>
      </p:sp>
      <p:pic>
        <p:nvPicPr>
          <p:cNvPr id="7" name="Picture 6">
            <a:extLst>
              <a:ext uri="{FF2B5EF4-FFF2-40B4-BE49-F238E27FC236}">
                <a16:creationId xmlns:a16="http://schemas.microsoft.com/office/drawing/2014/main" id="{B9027682-A483-4E37-8022-759817989615}"/>
              </a:ext>
            </a:extLst>
          </p:cNvPr>
          <p:cNvPicPr>
            <a:picLocks noChangeAspect="1"/>
          </p:cNvPicPr>
          <p:nvPr/>
        </p:nvPicPr>
        <p:blipFill>
          <a:blip r:embed="rId5"/>
          <a:stretch>
            <a:fillRect/>
          </a:stretch>
        </p:blipFill>
        <p:spPr>
          <a:xfrm>
            <a:off x="488093" y="948971"/>
            <a:ext cx="4032915" cy="2228850"/>
          </a:xfrm>
          <a:prstGeom prst="rect">
            <a:avLst/>
          </a:prstGeom>
        </p:spPr>
      </p:pic>
    </p:spTree>
    <p:extLst>
      <p:ext uri="{BB962C8B-B14F-4D97-AF65-F5344CB8AC3E}">
        <p14:creationId xmlns:p14="http://schemas.microsoft.com/office/powerpoint/2010/main" val="40343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Freeform: Shape 21">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4"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643465" y="4005174"/>
            <a:ext cx="10905067" cy="2987764"/>
          </a:xfrm>
        </p:spPr>
        <p:txBody>
          <a:bodyPr vert="horz" lIns="91440" tIns="45720" rIns="91440" bIns="45720" rtlCol="0" anchor="b">
            <a:normAutofit fontScale="90000"/>
          </a:bodyPr>
          <a:lstStyle/>
          <a:p>
            <a:pPr algn="ctr"/>
            <a:r>
              <a:rPr lang="en-US" sz="4000" dirty="0"/>
              <a:t>Conclusions                                                                                                      </a:t>
            </a:r>
            <a:r>
              <a:rPr lang="en-US" sz="2700" dirty="0">
                <a:latin typeface="Arial" panose="020B0604020202020204" pitchFamily="34" charset="0"/>
                <a:cs typeface="Arial" panose="020B0604020202020204" pitchFamily="34" charset="0"/>
              </a:rPr>
              <a:t>- </a:t>
            </a:r>
            <a:r>
              <a:rPr lang="en-US" sz="2700" cap="none" dirty="0">
                <a:latin typeface="Arial" panose="020B0604020202020204" pitchFamily="34" charset="0"/>
                <a:cs typeface="Arial" panose="020B0604020202020204" pitchFamily="34" charset="0"/>
              </a:rPr>
              <a:t>Statistics from 2002-2019 suggest a direct correlation between an increase in passing yards &amp; the total number of touchdowns scored. </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During that same time period, rushing yardage has varied wildly, this has had little impact on the explosiveness of offense</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Nearly all significant yardage state have increased year over year since 2002.</a:t>
            </a:r>
            <a:br>
              <a:rPr lang="en-US" sz="6000" dirty="0"/>
            </a:br>
            <a:endParaRPr lang="en-US" sz="6000" dirty="0"/>
          </a:p>
        </p:txBody>
      </p:sp>
      <p:pic>
        <p:nvPicPr>
          <p:cNvPr id="4" name="Picture 3">
            <a:extLst>
              <a:ext uri="{FF2B5EF4-FFF2-40B4-BE49-F238E27FC236}">
                <a16:creationId xmlns:a16="http://schemas.microsoft.com/office/drawing/2014/main" id="{BC908113-0628-4CBD-A593-1B57CC41F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631" y="643467"/>
            <a:ext cx="6993926" cy="3053835"/>
          </a:xfrm>
          <a:prstGeom prst="rect">
            <a:avLst/>
          </a:prstGeom>
        </p:spPr>
      </p:pic>
    </p:spTree>
    <p:extLst>
      <p:ext uri="{BB962C8B-B14F-4D97-AF65-F5344CB8AC3E}">
        <p14:creationId xmlns:p14="http://schemas.microsoft.com/office/powerpoint/2010/main" val="21955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232-5479-47B1-8368-6D4F57F5D04A}"/>
              </a:ext>
            </a:extLst>
          </p:cNvPr>
          <p:cNvSpPr>
            <a:spLocks noGrp="1"/>
          </p:cNvSpPr>
          <p:nvPr>
            <p:ph type="title"/>
          </p:nvPr>
        </p:nvSpPr>
        <p:spPr/>
        <p:txBody>
          <a:bodyPr/>
          <a:lstStyle/>
          <a:p>
            <a:pPr algn="ctr"/>
            <a:r>
              <a:rPr lang="en-US" dirty="0">
                <a:hlinkClick r:id="rId3"/>
              </a:rPr>
              <a:t>Let’s look at what we built</a:t>
            </a:r>
            <a:endParaRPr lang="en-US" dirty="0"/>
          </a:p>
        </p:txBody>
      </p:sp>
      <p:pic>
        <p:nvPicPr>
          <p:cNvPr id="8" name="Content Placeholder 7">
            <a:extLst>
              <a:ext uri="{FF2B5EF4-FFF2-40B4-BE49-F238E27FC236}">
                <a16:creationId xmlns:a16="http://schemas.microsoft.com/office/drawing/2014/main" id="{62DC5F21-3B74-40A2-AC1C-ACFC2FB3F526}"/>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pic>
        <p:nvPicPr>
          <p:cNvPr id="10" name="Content Placeholder 9">
            <a:extLst>
              <a:ext uri="{FF2B5EF4-FFF2-40B4-BE49-F238E27FC236}">
                <a16:creationId xmlns:a16="http://schemas.microsoft.com/office/drawing/2014/main" id="{53A71096-2DC4-415D-A839-6378BD301218}"/>
              </a:ext>
            </a:extLst>
          </p:cNvPr>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6427754" y="2452688"/>
            <a:ext cx="4219641" cy="2560637"/>
          </a:xfrm>
        </p:spPr>
      </p:pic>
    </p:spTree>
    <p:extLst>
      <p:ext uri="{BB962C8B-B14F-4D97-AF65-F5344CB8AC3E}">
        <p14:creationId xmlns:p14="http://schemas.microsoft.com/office/powerpoint/2010/main" val="39725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12AF-5FA9-4CC8-B1E5-53E3383BEF8C}"/>
              </a:ext>
            </a:extLst>
          </p:cNvPr>
          <p:cNvSpPr>
            <a:spLocks noGrp="1"/>
          </p:cNvSpPr>
          <p:nvPr>
            <p:ph type="title"/>
          </p:nvPr>
        </p:nvSpPr>
        <p:spPr>
          <a:xfrm>
            <a:off x="897559" y="2270860"/>
            <a:ext cx="10396882" cy="1158140"/>
          </a:xfrm>
        </p:spPr>
        <p:txBody>
          <a:bodyPr/>
          <a:lstStyle/>
          <a:p>
            <a:pPr algn="ctr"/>
            <a:r>
              <a:rPr lang="en-US" dirty="0"/>
              <a:t>Questions?</a:t>
            </a:r>
          </a:p>
        </p:txBody>
      </p:sp>
    </p:spTree>
    <p:extLst>
      <p:ext uri="{BB962C8B-B14F-4D97-AF65-F5344CB8AC3E}">
        <p14:creationId xmlns:p14="http://schemas.microsoft.com/office/powerpoint/2010/main" val="11387673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336</Words>
  <Application>Microsoft Office PowerPoint</Application>
  <PresentationFormat>Widescreen</PresentationFormat>
  <Paragraphs>40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Impact</vt:lpstr>
      <vt:lpstr>Main Event</vt:lpstr>
      <vt:lpstr>NFL Offensive Stats: Passing is winning</vt:lpstr>
      <vt:lpstr>The Theme</vt:lpstr>
      <vt:lpstr>The Coding Approach</vt:lpstr>
      <vt:lpstr>Data Merging Techniques</vt:lpstr>
      <vt:lpstr>The Visuals</vt:lpstr>
      <vt:lpstr>Conclusions                                                                                                      - Statistics from 2002-2019 suggest a direct correlation between an increase in passing yards &amp; the total number of touchdowns scored.  - During that same time period, rushing yardage has varied wildly, this has had little impact on the explosiveness of offense - Nearly all significant yardage state have increased year over year since 2002. </vt:lpstr>
      <vt:lpstr>Let’s look at what we built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Offensive Stats: A Plotly                                              Story</dc:title>
  <dc:creator>David D</dc:creator>
  <cp:lastModifiedBy>Trey.Griffin@outlook.com</cp:lastModifiedBy>
  <cp:revision>17</cp:revision>
  <dcterms:created xsi:type="dcterms:W3CDTF">2020-10-26T02:28:02Z</dcterms:created>
  <dcterms:modified xsi:type="dcterms:W3CDTF">2020-10-26T21:09:32Z</dcterms:modified>
</cp:coreProperties>
</file>